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88" r:id="rId1"/>
    <p:sldMasterId id="2147483906" r:id="rId2"/>
  </p:sldMasterIdLst>
  <p:notesMasterIdLst>
    <p:notesMasterId r:id="rId22"/>
  </p:notesMasterIdLst>
  <p:sldIdLst>
    <p:sldId id="256" r:id="rId3"/>
    <p:sldId id="258" r:id="rId4"/>
    <p:sldId id="260" r:id="rId5"/>
    <p:sldId id="354" r:id="rId6"/>
    <p:sldId id="355" r:id="rId7"/>
    <p:sldId id="363" r:id="rId8"/>
    <p:sldId id="263" r:id="rId9"/>
    <p:sldId id="365" r:id="rId10"/>
    <p:sldId id="364" r:id="rId11"/>
    <p:sldId id="360" r:id="rId12"/>
    <p:sldId id="361" r:id="rId13"/>
    <p:sldId id="357" r:id="rId14"/>
    <p:sldId id="358" r:id="rId15"/>
    <p:sldId id="359" r:id="rId16"/>
    <p:sldId id="366" r:id="rId17"/>
    <p:sldId id="367" r:id="rId18"/>
    <p:sldId id="368" r:id="rId19"/>
    <p:sldId id="370" r:id="rId20"/>
    <p:sldId id="35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4660"/>
  </p:normalViewPr>
  <p:slideViewPr>
    <p:cSldViewPr snapToGrid="0">
      <p:cViewPr varScale="1">
        <p:scale>
          <a:sx n="96" d="100"/>
          <a:sy n="96" d="100"/>
        </p:scale>
        <p:origin x="9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002D8-F93D-40D7-8F08-2EB559809564}" type="datetimeFigureOut">
              <a:rPr lang="en-CA" smtClean="0"/>
              <a:t>2018-07-11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0EE14-1B3E-4CC6-986F-323BB432A4F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5855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BCCF-FE91-4E9B-852E-161B10AEFA90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9AD84-FD10-4027-83BA-BEBAB93574A5}"/>
              </a:ext>
            </a:extLst>
          </p:cNvPr>
          <p:cNvSpPr txBox="1"/>
          <p:nvPr userDrawn="1"/>
        </p:nvSpPr>
        <p:spPr>
          <a:xfrm>
            <a:off x="1141412" y="5867399"/>
            <a:ext cx="5404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TA: Dijana Kosmajac, dijana.kosmajac@dal.ca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27B94-0561-4053-B2C3-9B91449236F0}"/>
              </a:ext>
            </a:extLst>
          </p:cNvPr>
          <p:cNvSpPr txBox="1"/>
          <p:nvPr userDrawn="1"/>
        </p:nvSpPr>
        <p:spPr>
          <a:xfrm>
            <a:off x="1141412" y="228600"/>
            <a:ext cx="680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CSCI 5408: Data Management and Warehousing, Analytics</a:t>
            </a:r>
          </a:p>
        </p:txBody>
      </p:sp>
    </p:spTree>
    <p:extLst>
      <p:ext uri="{BB962C8B-B14F-4D97-AF65-F5344CB8AC3E}">
        <p14:creationId xmlns:p14="http://schemas.microsoft.com/office/powerpoint/2010/main" val="2796204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D38D3-F893-4B46-B380-A1723FF79CB7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8882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D32C-8868-4C4C-A686-F5F310122768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0090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15F80-FA49-4AB6-B91D-1245B5F7CF08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46848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EB397-E272-4D6A-A5B9-CED5BC11E55D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653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CA78F-E146-42D2-BFB2-033F36CA0944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0711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4BF7A-ECE6-420F-83A3-BAF563B4A78C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296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433DC-7582-4A2E-BB40-A09CD708BF2B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73922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74E4-96E7-48C6-A372-A01B8A405B5B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91293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E6A97-1CEB-494C-AA80-5453D8325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B14465-18CD-4A00-A286-F88EF1726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0FCF7-5FD6-40B8-9B9B-BDDC065E1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46F5F-C26A-41DD-976B-7A10829E5280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BBC55-9F1A-4A1A-B221-11E56251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AF80-AF76-44DA-B9C1-CB4F4186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1673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6448E-2F8F-4255-84FC-B9C82CA5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CA" sz="3200" b="0" kern="120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DFF0D-CC0D-43FF-AEA6-6924B99D2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F48BA-919B-45AE-A8E2-13E9B9D23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AAC4-1CED-411E-962F-F4C99596BD5A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CA7C-005A-415C-9199-63C58422C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04915-3F37-4621-ACCF-CF656FD09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9722B-C774-43E4-9C3E-A9D1E56A2319}"/>
              </a:ext>
            </a:extLst>
          </p:cNvPr>
          <p:cNvSpPr txBox="1"/>
          <p:nvPr userDrawn="1"/>
        </p:nvSpPr>
        <p:spPr>
          <a:xfrm>
            <a:off x="838200" y="90766"/>
            <a:ext cx="680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CSCI 5408: Data Management and Warehousing, Analytics</a:t>
            </a:r>
          </a:p>
        </p:txBody>
      </p:sp>
    </p:spTree>
    <p:extLst>
      <p:ext uri="{BB962C8B-B14F-4D97-AF65-F5344CB8AC3E}">
        <p14:creationId xmlns:p14="http://schemas.microsoft.com/office/powerpoint/2010/main" val="311425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DC9E8-D699-4860-A173-DBA5EE516A9D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5152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D51A-9082-4CFD-823D-CE5E6859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0AEA25-4273-45A1-981B-805943058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AED7D-38AA-4609-8F7D-92C70AC81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446A7-CDC9-44D4-905A-2A9A2A78ACFF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3C347-0FD4-4A6F-8BF8-887CDAA5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89B4B-B05C-4E29-93A1-170005AB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79020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538AE-4F0D-4F85-B0B2-3362D1FF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9943F-D115-4293-A00F-FE31F8F144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CDC02-9CCE-45E1-81AB-3E86B053E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65C47D-461A-4A5F-8E72-366D04CCB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CC521-F4B5-48CE-8253-36414421A6C1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F8F9D-AF22-4B7B-A91F-6E4B9775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9B901-8E88-48DA-AF0F-E8C7840BF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1882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E0DCF-F02E-49EF-BD1E-5A72EE482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91DF24-98AA-40D7-9114-0F65B204A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E0F2F-B50A-4633-A57C-7A544AE76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766803-83C6-433C-B35D-1F0FD61DA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1BD06C-54A4-41C7-BC7F-9CB09A6BE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63A196-D2E2-455B-8FC8-273F707DD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01185-B2C9-414D-89F6-85259D80C21F}" type="datetime1">
              <a:rPr lang="en-CA" smtClean="0"/>
              <a:t>2018-07-11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37909B-C4E1-498E-B22D-E59CCC5A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B011EF-956C-40D0-B625-8C8D820BB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30004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5186-2579-4ADD-9541-0C80839CC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E46005-CFF0-43DC-B9DF-FCB020F0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70240-BE34-427B-9FB8-BACD23F7F6DB}" type="datetime1">
              <a:rPr lang="en-CA" smtClean="0"/>
              <a:t>2018-07-11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D5E75-988F-4FC2-8E0B-D447F86F5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D7AC13-98B8-4F59-A3E7-61D3E85A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7765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013FD0-1A2D-4620-AAFE-5986E4512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C509A-124A-48CE-ACAA-147D601561E6}" type="datetime1">
              <a:rPr lang="en-CA" smtClean="0"/>
              <a:t>2018-07-11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D7B55-04A7-4352-87CF-67342EE8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5F204-DED3-495A-B1FE-E53BAA5D3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31372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ECE8-E2C8-4BB6-9BF4-C52DB9D0C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9CE78-7DD2-4379-90B7-37634AD45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10DF5-4E9E-420D-8DDB-1F47E0101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E598A-F3FA-4F5D-AA2F-EE7A5F7CB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831F7-6E5B-4201-92F2-D996BA9C5F3A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69C45-AE14-4F56-A7FA-A7BE7FF5C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A8788-4525-4B79-B076-D10B239E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2851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0C1E2-4123-4C19-98F7-600DEE3BC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357239-4C2F-4956-82B1-67713DA69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93B4-EA96-4D07-B190-BFFF4530D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47B10-3220-40B7-BFF2-E4C0DF259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E0D17-8661-4AA5-AAA0-F9E476068BAB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2844F-32DD-4C53-9378-6D7A178A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5634D-B52C-475F-A7D9-54A653B80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18641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6AA5-A8FD-496F-A566-473E71224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AB520D-32EC-4E5E-A429-A7ED82FF6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88-F455-4034-929A-17D5C87C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4B1C-749E-4645-AA37-CC0C6E6853A0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0CD90-7C7D-4453-9133-D60B15E38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9060-DC7C-4124-B0D6-0BF0E71C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29374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CEFB28-740A-4FC9-9A61-615F81E8A0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D3D3D-A3A3-4BF4-BEE6-BE3EDFF22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80006-8315-49CC-8AF8-72DEBA1A7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A48BF-E7F8-4AE4-8FE8-9D60B88A722B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96306-99BD-4B95-823B-02A3E905C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C9F86-4170-4EAB-8D3D-8ECFA791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771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73F4-9EE0-4091-8403-652D00015C76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52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17382-97BD-4C69-9A1C-606792F79DC7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2534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158F-0EBA-45DA-9449-95D21B4E173F}" type="datetime1">
              <a:rPr lang="en-CA" smtClean="0"/>
              <a:t>2018-07-11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3728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2289A-5662-4D81-A365-30D1B0D673D5}" type="datetime1">
              <a:rPr lang="en-CA" smtClean="0"/>
              <a:t>2018-07-11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486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E65E7-388B-4093-82A0-B8F0382514B9}" type="datetime1">
              <a:rPr lang="en-CA" smtClean="0"/>
              <a:t>2018-07-11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07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648F8-E646-4C8B-B46C-1DC13DB5495A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9149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D8FBDE3-2A0F-4D6C-8C98-EFBE4231D094}" type="datetime1">
              <a:rPr lang="en-CA" smtClean="0"/>
              <a:t>2018-07-11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67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15AE76B-5FB8-4F19-908B-02854765990F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AA2D54B-7EE4-4B21-8BC5-E34C4F8118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3855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D33831-C7E1-405B-8C2A-B2D62365E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66950-0A53-436E-98A6-341EFFE54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642C2-A494-40C7-831B-6FB05620B4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27662-85AC-4AA6-AE95-34007437C6C7}" type="datetime1">
              <a:rPr lang="en-CA" smtClean="0"/>
              <a:t>2018-07-11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B4B2B-CE22-4EA5-89FA-71E6F091E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F1672-C257-4341-8B2B-33888DFDF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07FEE-6B88-464D-9D13-044B174A3B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566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tools.org.uk/cartopy/docs/latest/index.html" TargetMode="External"/><Relationship Id="rId2" Type="http://schemas.openxmlformats.org/officeDocument/2006/relationships/hyperlink" Target="https://matplotlib.org/basemap/users/intro.html" TargetMode="Externa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fd.uci.edu/~gohlke/pythonlibs/" TargetMode="Externa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python_pandas/index.htm" TargetMode="External"/><Relationship Id="rId2" Type="http://schemas.openxmlformats.org/officeDocument/2006/relationships/hyperlink" Target="https://catalogue-hrm.opendata.arcgis.com/datasets/building-permits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matplotlib.org/" TargetMode="External"/><Relationship Id="rId5" Type="http://schemas.openxmlformats.org/officeDocument/2006/relationships/hyperlink" Target="https://www.labri.fr/perso/nrougier/teaching/matplotlib/matplotlib.html#d-plots" TargetMode="External"/><Relationship Id="rId4" Type="http://schemas.openxmlformats.org/officeDocument/2006/relationships/hyperlink" Target="https://pandas.pydata.org/pandas-docs/stable/tutorial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AD839-C15A-4710-9186-4F1AD38412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A4: Visualization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87E37-49B8-4211-B63A-4CF1038C5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2441808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Scatter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-----------------------------------------------------------------------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Copyright (c) 2015, Nicolas P. Rougier. All Rights Reserved.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Distributed under the (new) BSD License. See LICENSE.txt for more info.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-----------------------------------------------------------------------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np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matplotlib.pyplot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</a:t>
            </a: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 = 1024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np.random.normal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(0,1,n)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np.random.normal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(0,1,n)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 = np.arctan2(Y,X)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plt.axes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([0.025,0.025,0.95,0.95])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plt.scatter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(X,Y, s=75, c=T, alpha=.5)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plt.xlim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(-1.5,1.5),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plt.xticks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plt.ylim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(-1.5,1.5),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plt.yticks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CA" sz="11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savefig</a:t>
            </a: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('../figures/scatter_ex.</a:t>
            </a:r>
            <a:r>
              <a:rPr lang="en-CA" sz="11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png</a:t>
            </a: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',dpi=48)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plt.show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CA" sz="11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78B75-784F-4927-973B-CA922F405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323" y="2596160"/>
            <a:ext cx="3658111" cy="28102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9E0B8-A56F-448C-9F3D-4B63F0022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086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3D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-----------------------------------------------------------------------------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Copyright (c) 2015, Nicolas P. Rougier. All Rights Reserved.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Distributed under the (new) BSD License. See LICENSE.txt for more info.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-----------------------------------------------------------------------------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np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matplotlib.pyplot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</a:t>
            </a: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mpl_toolkits.mplot3d import Axes3D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fig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plt.figure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 = Axes3D(fig)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np.arange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(-4, 4, 0.25)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np.arange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(-4, 4, 0.25)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X, Y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np.meshgrid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 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np.sqrt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(X**2 + Y**2)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Z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np.sin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(R)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ax.plot_surface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 Y, Z,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rstride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=1,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cstride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=1,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cmap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plt.cm.hot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ax.contourf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 Y, Z,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zdir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='z', offset=-2,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cmap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plt.cm.hot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ax.set_zlim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(-2,2)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CA" sz="11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savefig</a:t>
            </a: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('../figures/plot3d_ex.png',dpi=48)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plt.show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CA" sz="11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F7D6E-AACC-48C9-8423-4875F033C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621" y="2543765"/>
            <a:ext cx="3524742" cy="29150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2B03-9710-4786-B6B8-C9E4A6F8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3232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SUBPLOTS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CA" sz="12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pylab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import *</a:t>
            </a:r>
          </a:p>
          <a:p>
            <a:pPr marL="0" indent="0">
              <a:buNone/>
            </a:pPr>
            <a:endParaRPr lang="en-CA" sz="1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subplot(2,1,1)</a:t>
            </a:r>
          </a:p>
          <a:p>
            <a:pPr marL="0" indent="0">
              <a:buNone/>
            </a:pP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'subplot(2,1,1)',ha='center',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sz="1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subplot(2,1,2)</a:t>
            </a:r>
          </a:p>
          <a:p>
            <a:pPr marL="0" indent="0">
              <a:buNone/>
            </a:pP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'subplot(2,1,2)',ha='center',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sz="1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sz="1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CA" sz="1400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plt.savefig</a:t>
            </a:r>
            <a:r>
              <a:rPr lang="en-CA" sz="14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('../figures/subplot-horizontal.png', dpi=64)</a:t>
            </a:r>
          </a:p>
          <a:p>
            <a:pPr marL="0" indent="0">
              <a:buNone/>
            </a:pPr>
            <a:r>
              <a:rPr lang="en-CA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show()</a:t>
            </a:r>
            <a:endParaRPr lang="en-CA" sz="14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2D6882-DB70-4EDA-A9BB-242DF3D05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621" y="2419923"/>
            <a:ext cx="4029637" cy="3162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AAFE88-FB18-400D-8CDA-0C3538A04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646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SUBPLOTS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pylab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import *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subplot(1,2,1)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'subplot(1,2,1)',ha='center',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subplot(1,2,2)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'subplot(1,2,2)',ha='center',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CA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plt.savefig</a:t>
            </a:r>
            <a:r>
              <a:rPr lang="en-CA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('../figures/subplot-vertical.png', dpi=64)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show()	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47410C-E36F-4AF4-B286-ABB308327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621" y="2127221"/>
            <a:ext cx="4105848" cy="32294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972C7-A2AF-4119-9422-B66E3BD1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1166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DD1A9FF-D7F3-47EB-B414-62AAA456E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806" y="2076160"/>
            <a:ext cx="4010585" cy="31055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457200"/>
            <a:r>
              <a:rPr lang="en-CA" sz="320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SUBPLOTS with axes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23526" cy="435133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pylab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import *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matplotlib.gridspec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gridspec</a:t>
            </a: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 =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gridspec.GridSpec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(3, 3)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axes_1 = subplot(G[0, :])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'Axes 1',ha='center',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axes_2 = subplot(G[1,:-1])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'Axes 2',ha='center',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38F3F3-559E-4D50-91D4-0792C4078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0690" y="1825625"/>
            <a:ext cx="3547153" cy="435133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axes_3 = subplot(G[1:, -1])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'Axes 3',ha='center',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axes_4 = subplot(G[-1,0])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'Axes 4',ha='center',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axes_5 = subplot(G[-1,-2])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yticks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([])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text(0.5,0.5, 'Axes 5',ha='center',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va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='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center',size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=24,alpha=.5)</a:t>
            </a:r>
          </a:p>
          <a:p>
            <a:pPr marL="0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  <a:r>
              <a:rPr lang="en-CA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plt.savefig</a:t>
            </a:r>
            <a:r>
              <a:rPr lang="en-CA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('../figures/gridspec.png', dpi=64)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show()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8D1A5-67C4-44BF-BA51-282477B0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4381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A5D123-1FAB-4741-A82C-F5E9AA4FB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Geo spatial plotting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AEC35-8935-4243-AEF0-DF37987DC8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621C46-6D39-40A9-ADC0-CC7450EB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419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Basemap</a:t>
            </a:r>
            <a:r>
              <a:rPr lang="en-CA" dirty="0"/>
              <a:t> or </a:t>
            </a:r>
            <a:r>
              <a:rPr lang="en-CA" dirty="0" err="1"/>
              <a:t>cartopy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r>
              <a:rPr lang="en-CA" dirty="0"/>
              <a:t>The </a:t>
            </a:r>
            <a:r>
              <a:rPr lang="en-CA" dirty="0" err="1"/>
              <a:t>matplotlib</a:t>
            </a:r>
            <a:r>
              <a:rPr lang="en-CA" dirty="0"/>
              <a:t> </a:t>
            </a:r>
            <a:r>
              <a:rPr lang="en-CA" b="1" dirty="0" err="1"/>
              <a:t>basemap</a:t>
            </a:r>
            <a:r>
              <a:rPr lang="en-CA" dirty="0"/>
              <a:t> toolkit is a library for plotting 2D data on maps in Python. </a:t>
            </a:r>
          </a:p>
          <a:p>
            <a:pPr lvl="1"/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hlinkClick r:id="rId2"/>
              </a:rPr>
              <a:t>https://matplotlib.org/basemap/users/intro.html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CA" dirty="0"/>
          </a:p>
          <a:p>
            <a:r>
              <a:rPr lang="en-CA" b="1" dirty="0" err="1"/>
              <a:t>Cartopy</a:t>
            </a:r>
            <a:r>
              <a:rPr lang="en-CA" dirty="0"/>
              <a:t> is designed for geospatial data processing in order to produce maps and other geospatial data analyses. </a:t>
            </a:r>
          </a:p>
          <a:p>
            <a:pPr lvl="1"/>
            <a:r>
              <a:rPr lang="en-CA" dirty="0"/>
              <a:t>Will in future replace </a:t>
            </a:r>
            <a:r>
              <a:rPr lang="en-CA" dirty="0" err="1"/>
              <a:t>Basemap</a:t>
            </a:r>
            <a:r>
              <a:rPr lang="en-CA" dirty="0"/>
              <a:t>.</a:t>
            </a:r>
          </a:p>
          <a:p>
            <a:pPr lvl="1"/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hlinkClick r:id="rId3"/>
              </a:rPr>
              <a:t>https://scitools.org.uk/cartopy/docs/latest/index.html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ED13B-9B5D-4C96-BC87-2CE4741D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7055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INSTALLING </a:t>
            </a:r>
            <a:r>
              <a:rPr lang="en-CA" dirty="0" err="1"/>
              <a:t>Basemap</a:t>
            </a:r>
            <a:r>
              <a:rPr lang="en-CA" dirty="0"/>
              <a:t> ON WINDOWS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r>
              <a:rPr lang="en-CA" dirty="0"/>
              <a:t>This is an easy way to install for </a:t>
            </a:r>
            <a:r>
              <a:rPr lang="en-CA" dirty="0" err="1"/>
              <a:t>py</a:t>
            </a:r>
            <a:r>
              <a:rPr lang="en-CA" dirty="0"/>
              <a:t> 3.6+. Assuming that you have python already installed, go to:</a:t>
            </a:r>
          </a:p>
          <a:p>
            <a:pPr lvl="1"/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hlinkClick r:id="rId2"/>
              </a:rPr>
              <a:t>https://www.lfd.uci.edu/~gohlke/pythonlibs/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dirty="0"/>
              <a:t>… and find wheel for your machine. Download it.</a:t>
            </a:r>
          </a:p>
          <a:p>
            <a:r>
              <a:rPr lang="en-CA" dirty="0"/>
              <a:t>Then install it with pip3: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pip3 install &lt;</a:t>
            </a:r>
            <a:r>
              <a:rPr lang="en-CA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basemap_wheel_file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&gt;.</a:t>
            </a:r>
            <a:r>
              <a:rPr lang="en-CA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whl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CA" dirty="0"/>
              <a:t>Fix to work with different map styles: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	pip3 install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9A610-9A26-43E9-B706-E92E1213F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9335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054CE5-83D5-4E4E-B9EC-9B66DEB3C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669" y="2189825"/>
            <a:ext cx="4878029" cy="27874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BASEMAP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matplotlib.pyplot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</a:t>
            </a: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mpl_toolkits.basemap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Basemap</a:t>
            </a: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from pandas import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read_csv</a:t>
            </a: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Data downloaded from 'http://earthquake.usgs.gov/earthquakes/feed/v1.0/summary/4.5_month.csv'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Setting up custom style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style.use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(['seaborn-poster'])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quakeFrame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read_csv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('4.5_month.csv')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lngs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quakeFrame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['longitude'].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astype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('float')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lats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quakeFrame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['latitude'].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astype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('float')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mags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quakeFrame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['mag'].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astype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('float').apply(lambda x: 2 ** x)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plt.figure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figsize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=(14, 8))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earth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Basemap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earth.drawcoastlines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(color='0.50', linewidth=0.25)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earth.shadedrelief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plt.scatter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lngs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lats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mags,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        c='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blue',alpha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=0.5,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zorder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=10)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plt.xlabel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("M4.5 earthquakes in the past 30 days from June 28, 2018 (USGS)")</a:t>
            </a: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CA" sz="11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# Workaround for blanc image saving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fig1 = </a:t>
            </a: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plt.gcf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plt.show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plt.draw</a:t>
            </a: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1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fig1.savefig('4.5quakes.png', dpi=350)</a:t>
            </a:r>
            <a:endParaRPr lang="en-CA" sz="1100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2F65F-18CB-4D6B-9B1B-8CD41962A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6343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EB59-FA02-48EA-ADFE-ABC093B6D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93071-6E97-4EF9-8B95-AC0B8FE7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Dataset to use:</a:t>
            </a:r>
          </a:p>
          <a:p>
            <a:pPr lvl="1"/>
            <a:r>
              <a:rPr lang="en-CA" dirty="0">
                <a:hlinkClick r:id="rId2"/>
              </a:rPr>
              <a:t>https://catalogue-hrm.opendata.arcgis.com/datasets/building-permits</a:t>
            </a:r>
            <a:endParaRPr lang="en-CA" dirty="0"/>
          </a:p>
          <a:p>
            <a:endParaRPr lang="en-CA" dirty="0"/>
          </a:p>
          <a:p>
            <a:r>
              <a:rPr lang="en-CA" dirty="0"/>
              <a:t>Tutorial on Pandas:</a:t>
            </a:r>
          </a:p>
          <a:p>
            <a:pPr lvl="1"/>
            <a:r>
              <a:rPr lang="en-CA" dirty="0">
                <a:hlinkClick r:id="rId3"/>
              </a:rPr>
              <a:t>https://www.tutorialspoint.com/python_pandas/index.htm</a:t>
            </a:r>
            <a:endParaRPr lang="en-CA" dirty="0"/>
          </a:p>
          <a:p>
            <a:r>
              <a:rPr lang="en-CA" dirty="0"/>
              <a:t>Pandas official documentation:</a:t>
            </a:r>
          </a:p>
          <a:p>
            <a:pPr lvl="1"/>
            <a:r>
              <a:rPr lang="en-CA" dirty="0">
                <a:hlinkClick r:id="rId4"/>
              </a:rPr>
              <a:t>https://pandas.pydata.org/pandas-docs/stable/tutorials.html</a:t>
            </a:r>
            <a:endParaRPr lang="en-CA" dirty="0"/>
          </a:p>
          <a:p>
            <a:r>
              <a:rPr lang="en-CA" dirty="0"/>
              <a:t>Tutorial on </a:t>
            </a:r>
            <a:r>
              <a:rPr lang="en-CA" dirty="0" err="1"/>
              <a:t>Matplot</a:t>
            </a:r>
            <a:r>
              <a:rPr lang="en-CA" dirty="0"/>
              <a:t>:</a:t>
            </a:r>
          </a:p>
          <a:p>
            <a:pPr lvl="1"/>
            <a:r>
              <a:rPr lang="en-CA" dirty="0">
                <a:hlinkClick r:id="rId5"/>
              </a:rPr>
              <a:t>https://www.labri.fr/perso/nrougier/teaching/matplotlib/matplotlib.html#d-plots</a:t>
            </a:r>
            <a:endParaRPr lang="en-CA" dirty="0"/>
          </a:p>
          <a:p>
            <a:r>
              <a:rPr lang="en-CA" dirty="0" err="1"/>
              <a:t>Matplot</a:t>
            </a:r>
            <a:r>
              <a:rPr lang="en-CA" dirty="0"/>
              <a:t> official Documentation:</a:t>
            </a:r>
          </a:p>
          <a:p>
            <a:pPr lvl="1"/>
            <a:r>
              <a:rPr lang="en-CA" dirty="0">
                <a:hlinkClick r:id="rId6"/>
              </a:rPr>
              <a:t>https://matplotlib.org/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CCE4F-4CEB-41FC-9F9D-267D11E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563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F697-9F93-4B5F-B155-B6F8FBA96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4487F-7CEE-494C-ACB2-AEDA08B23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 learn concepts of visualization</a:t>
            </a:r>
          </a:p>
          <a:p>
            <a:r>
              <a:rPr lang="en-CA" dirty="0"/>
              <a:t>To learn data analysis using visualization</a:t>
            </a:r>
          </a:p>
          <a:p>
            <a:r>
              <a:rPr lang="en-CA" dirty="0"/>
              <a:t>To learn using visualization tools in Python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C0F5C7-4211-443E-AAC1-8A0BA00C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584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672F9-C7E5-47CD-BD3B-50C13301F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857" y="3049997"/>
            <a:ext cx="7324725" cy="42386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2734A8-98E8-4180-A73B-B31FE4B1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ACF6E0-1BF7-4169-A470-413A8AEF0B35}"/>
              </a:ext>
            </a:extLst>
          </p:cNvPr>
          <p:cNvSpPr/>
          <p:nvPr/>
        </p:nvSpPr>
        <p:spPr>
          <a:xfrm>
            <a:off x="4731798" y="2814220"/>
            <a:ext cx="7669110" cy="42441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5232B-7872-4E62-89AA-5B1CE5C0F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In Data Science: highlighting the key aspects of data</a:t>
            </a:r>
          </a:p>
          <a:p>
            <a:pPr lvl="1"/>
            <a:r>
              <a:rPr lang="en-CA" dirty="0"/>
              <a:t>what are the most important variables, </a:t>
            </a:r>
          </a:p>
          <a:p>
            <a:pPr lvl="1"/>
            <a:r>
              <a:rPr lang="en-CA" dirty="0"/>
              <a:t>what is their </a:t>
            </a:r>
            <a:r>
              <a:rPr lang="en-CA" i="1" dirty="0"/>
              <a:t>relative</a:t>
            </a:r>
            <a:r>
              <a:rPr lang="en-CA" dirty="0"/>
              <a:t> importance, </a:t>
            </a:r>
          </a:p>
          <a:p>
            <a:pPr lvl="1"/>
            <a:r>
              <a:rPr lang="en-CA" dirty="0"/>
              <a:t>what are the changes and trends</a:t>
            </a:r>
          </a:p>
          <a:p>
            <a:endParaRPr lang="en-CA" dirty="0"/>
          </a:p>
          <a:p>
            <a:r>
              <a:rPr lang="en-CA" dirty="0"/>
              <a:t>Should be visually appealing but not at the expense of loading it with unnecessary data.</a:t>
            </a:r>
          </a:p>
          <a:p>
            <a:endParaRPr lang="en-CA" dirty="0"/>
          </a:p>
          <a:p>
            <a:r>
              <a:rPr lang="en-CA" dirty="0"/>
              <a:t>Should not be misleading (sometimes is intentional).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80532-4C43-4EAA-8CC2-BD8D8EDA0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2108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34A8-98E8-4180-A73B-B31FE4B1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MATPLOT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5232B-7872-4E62-89AA-5B1CE5C0F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err="1"/>
              <a:t>matplotlib</a:t>
            </a:r>
            <a:r>
              <a:rPr lang="en-CA" dirty="0"/>
              <a:t> is the most used Python package for 2D-graphics</a:t>
            </a:r>
          </a:p>
          <a:p>
            <a:endParaRPr lang="en-CA" dirty="0"/>
          </a:p>
          <a:p>
            <a:r>
              <a:rPr lang="en-CA" dirty="0"/>
              <a:t>Provides a very quick way to visualize data from Python Provides publication-quality figures in many formats. </a:t>
            </a:r>
          </a:p>
          <a:p>
            <a:endParaRPr lang="en-CA" dirty="0"/>
          </a:p>
          <a:p>
            <a:r>
              <a:rPr lang="en-CA" dirty="0"/>
              <a:t>We are going to explore </a:t>
            </a:r>
            <a:r>
              <a:rPr lang="en-CA" dirty="0" err="1"/>
              <a:t>matplotlib</a:t>
            </a:r>
            <a:r>
              <a:rPr lang="en-CA" dirty="0"/>
              <a:t> covering most common cases.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76CE3-0ED0-444B-9191-08B8B3A63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7868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34A8-98E8-4180-A73B-B31FE4B1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5232B-7872-4E62-89AA-5B1CE5C0F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Pandas is an open-source, BSD-licensed Python library</a:t>
            </a:r>
          </a:p>
          <a:p>
            <a:endParaRPr lang="en-CA" dirty="0"/>
          </a:p>
          <a:p>
            <a:r>
              <a:rPr lang="en-CA" dirty="0"/>
              <a:t>High-performance, easy-to-use data structures and data analysis tools for the Python programming language. </a:t>
            </a:r>
          </a:p>
          <a:p>
            <a:endParaRPr lang="en-CA" dirty="0"/>
          </a:p>
          <a:p>
            <a:r>
              <a:rPr lang="en-CA" dirty="0"/>
              <a:t>Python with Pandas is used in a wide range of fields including:</a:t>
            </a:r>
          </a:p>
          <a:p>
            <a:pPr lvl="1"/>
            <a:r>
              <a:rPr lang="en-CA" dirty="0"/>
              <a:t>academic and </a:t>
            </a:r>
          </a:p>
          <a:p>
            <a:pPr lvl="1"/>
            <a:r>
              <a:rPr lang="en-CA" dirty="0"/>
              <a:t>commercial domains including finance, economics, Statistics, analytics,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98D31-20EF-417E-8BC5-1A784817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1945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A5D123-1FAB-4741-A82C-F5E9AA4FB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Assignment 4 tasks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AEC35-8935-4243-AEF0-DF37987DC8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9D1E28-2612-44F2-B790-885C5D768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77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CA" sz="2800" dirty="0"/>
              <a:t>For python install </a:t>
            </a:r>
          </a:p>
          <a:p>
            <a:pPr marL="685800" lvl="2">
              <a:spcBef>
                <a:spcPts val="1000"/>
              </a:spcBef>
            </a:pPr>
            <a:r>
              <a:rPr lang="en-CA" sz="2400" dirty="0" err="1"/>
              <a:t>numpy</a:t>
            </a:r>
            <a:r>
              <a:rPr lang="en-CA" sz="2400" dirty="0"/>
              <a:t>, </a:t>
            </a:r>
          </a:p>
          <a:p>
            <a:pPr marL="685800" lvl="2">
              <a:spcBef>
                <a:spcPts val="1000"/>
              </a:spcBef>
            </a:pPr>
            <a:r>
              <a:rPr lang="en-CA" sz="2400" dirty="0"/>
              <a:t>pandas,</a:t>
            </a:r>
          </a:p>
          <a:p>
            <a:pPr marL="685800" lvl="2">
              <a:spcBef>
                <a:spcPts val="1000"/>
              </a:spcBef>
            </a:pPr>
            <a:r>
              <a:rPr lang="en-CA" sz="2400" dirty="0" err="1"/>
              <a:t>matplot</a:t>
            </a:r>
            <a:r>
              <a:rPr lang="en-CA" sz="2400" dirty="0"/>
              <a:t>, </a:t>
            </a:r>
          </a:p>
          <a:p>
            <a:pPr marL="685800" lvl="2">
              <a:spcBef>
                <a:spcPts val="1000"/>
              </a:spcBef>
            </a:pPr>
            <a:r>
              <a:rPr lang="en-CA" sz="2400" dirty="0" err="1"/>
              <a:t>basemap</a:t>
            </a:r>
            <a:r>
              <a:rPr lang="en-CA" sz="2400" dirty="0"/>
              <a:t> (</a:t>
            </a:r>
            <a:r>
              <a:rPr lang="en-CA" sz="2400" dirty="0" err="1"/>
              <a:t>matplot</a:t>
            </a:r>
            <a:r>
              <a:rPr lang="en-CA" sz="2400" dirty="0"/>
              <a:t> extension for geo plotting, works with python 3.2, 2.7)</a:t>
            </a:r>
          </a:p>
          <a:p>
            <a:pPr marL="457200" lvl="1" indent="0">
              <a:buNone/>
            </a:pP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B3F88-2139-49D5-818C-48C0EF0A3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3351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A5D123-1FAB-4741-A82C-F5E9AA4FB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Matplot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AEC35-8935-4243-AEF0-DF37987DC8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9BE5D-A7B7-4569-B7F4-71B5C1E3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D54B-7EE4-4B21-8BC5-E34C4F8118A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8392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17C9-38B8-41A0-B09E-40E0485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Simple line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4384-EF8D-48F2-A121-87EF6A2A6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30420" cy="4351338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np</a:t>
            </a:r>
          </a:p>
          <a:p>
            <a:pPr marL="457200" lvl="1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matplotlib.pyplot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as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</a:t>
            </a: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X =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np.linspace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(-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np.pi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np.pi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,\ 		256, endpoint=True)</a:t>
            </a:r>
          </a:p>
          <a:p>
            <a:pPr marL="457200" lvl="1" indent="0">
              <a:buNone/>
            </a:pP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C,S =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np.cos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(X), </a:t>
            </a: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np.sin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(X)</a:t>
            </a:r>
          </a:p>
          <a:p>
            <a:pPr marL="457200" lvl="1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plt.plot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(X,C)</a:t>
            </a:r>
          </a:p>
          <a:p>
            <a:pPr marL="457200" lvl="1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plt.plot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(X,S)</a:t>
            </a:r>
          </a:p>
          <a:p>
            <a:pPr marL="457200" lvl="1" indent="0">
              <a:buNone/>
            </a:pPr>
            <a:endParaRPr lang="en-CA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CA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plt.show</a:t>
            </a:r>
            <a:r>
              <a:rPr lang="en-C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endParaRPr lang="en-CA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006CF-1BC5-4580-87FC-F5C4FD5C7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599" y="2252727"/>
            <a:ext cx="4763165" cy="366763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5203B-9D15-4620-9CFD-F115334EF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07FEE-6B88-464D-9D13-044B174A3BBE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926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ppt/theme/theme2.xml><?xml version="1.0" encoding="utf-8"?>
<a:theme xmlns:a="http://schemas.openxmlformats.org/drawingml/2006/main" name="Custom Design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14541</TotalTime>
  <Words>1452</Words>
  <Application>Microsoft Office PowerPoint</Application>
  <PresentationFormat>Widescreen</PresentationFormat>
  <Paragraphs>223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Century Gothic</vt:lpstr>
      <vt:lpstr>Consolas</vt:lpstr>
      <vt:lpstr>Mesh</vt:lpstr>
      <vt:lpstr>Custom Design</vt:lpstr>
      <vt:lpstr>A4: Visualization in python</vt:lpstr>
      <vt:lpstr>Overview</vt:lpstr>
      <vt:lpstr>Visualization</vt:lpstr>
      <vt:lpstr>MATPLOT</vt:lpstr>
      <vt:lpstr>PANDAS</vt:lpstr>
      <vt:lpstr>Assignment 4 tasks</vt:lpstr>
      <vt:lpstr>Prerequisites</vt:lpstr>
      <vt:lpstr>Matplot</vt:lpstr>
      <vt:lpstr>Simple line plot</vt:lpstr>
      <vt:lpstr>Scatter plot</vt:lpstr>
      <vt:lpstr>3D plots</vt:lpstr>
      <vt:lpstr>SUBPLOTS - 1</vt:lpstr>
      <vt:lpstr>SUBPLOTS - 2</vt:lpstr>
      <vt:lpstr>SUBPLOTS with axes</vt:lpstr>
      <vt:lpstr>Geo spatial plotting</vt:lpstr>
      <vt:lpstr>Basemap or cartopy</vt:lpstr>
      <vt:lpstr>INSTALLING Basemap ON WINDOWS</vt:lpstr>
      <vt:lpstr>BASEMAP EXAMPLE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A1: Cloud Systems</dc:title>
  <dc:creator>dkosmajac</dc:creator>
  <cp:lastModifiedBy>Dijana Kosmajac</cp:lastModifiedBy>
  <cp:revision>167</cp:revision>
  <dcterms:created xsi:type="dcterms:W3CDTF">2018-04-25T17:48:06Z</dcterms:created>
  <dcterms:modified xsi:type="dcterms:W3CDTF">2018-07-11T13:14:11Z</dcterms:modified>
</cp:coreProperties>
</file>

<file path=docProps/thumbnail.jpeg>
</file>